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403" r:id="rId2"/>
    <p:sldId id="404" r:id="rId3"/>
    <p:sldId id="405" r:id="rId4"/>
    <p:sldId id="406" r:id="rId5"/>
    <p:sldId id="431" r:id="rId6"/>
    <p:sldId id="432" r:id="rId7"/>
    <p:sldId id="340" r:id="rId8"/>
    <p:sldId id="322" r:id="rId9"/>
    <p:sldId id="281" r:id="rId10"/>
    <p:sldId id="269" r:id="rId11"/>
    <p:sldId id="279" r:id="rId12"/>
    <p:sldId id="278" r:id="rId13"/>
    <p:sldId id="296" r:id="rId14"/>
    <p:sldId id="297" r:id="rId15"/>
    <p:sldId id="280" r:id="rId16"/>
    <p:sldId id="284" r:id="rId17"/>
    <p:sldId id="299" r:id="rId18"/>
    <p:sldId id="300" r:id="rId19"/>
    <p:sldId id="301" r:id="rId20"/>
    <p:sldId id="285" r:id="rId21"/>
    <p:sldId id="272" r:id="rId22"/>
    <p:sldId id="273" r:id="rId23"/>
    <p:sldId id="305" r:id="rId24"/>
    <p:sldId id="303" r:id="rId25"/>
    <p:sldId id="306" r:id="rId26"/>
    <p:sldId id="307" r:id="rId27"/>
    <p:sldId id="308" r:id="rId28"/>
    <p:sldId id="314" r:id="rId29"/>
    <p:sldId id="433" r:id="rId30"/>
    <p:sldId id="319" r:id="rId31"/>
    <p:sldId id="320" r:id="rId32"/>
    <p:sldId id="321" r:id="rId33"/>
    <p:sldId id="412" r:id="rId34"/>
    <p:sldId id="410" r:id="rId35"/>
    <p:sldId id="393" r:id="rId36"/>
    <p:sldId id="414" r:id="rId37"/>
    <p:sldId id="415" r:id="rId38"/>
    <p:sldId id="394" r:id="rId39"/>
    <p:sldId id="395" r:id="rId40"/>
    <p:sldId id="396" r:id="rId41"/>
    <p:sldId id="417" r:id="rId42"/>
    <p:sldId id="420" r:id="rId43"/>
    <p:sldId id="425" r:id="rId44"/>
    <p:sldId id="421" r:id="rId45"/>
    <p:sldId id="422" r:id="rId46"/>
    <p:sldId id="423" r:id="rId47"/>
    <p:sldId id="424" r:id="rId48"/>
    <p:sldId id="333" r:id="rId49"/>
    <p:sldId id="390" r:id="rId50"/>
    <p:sldId id="391" r:id="rId51"/>
    <p:sldId id="392" r:id="rId52"/>
    <p:sldId id="399" r:id="rId53"/>
    <p:sldId id="401" r:id="rId54"/>
    <p:sldId id="402" r:id="rId55"/>
    <p:sldId id="428" r:id="rId56"/>
    <p:sldId id="429" r:id="rId57"/>
    <p:sldId id="430" r:id="rId58"/>
    <p:sldId id="337" r:id="rId59"/>
    <p:sldId id="32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9" autoAdjust="0"/>
    <p:restoredTop sz="87250" autoAdjust="0"/>
  </p:normalViewPr>
  <p:slideViewPr>
    <p:cSldViewPr snapToGrid="0">
      <p:cViewPr varScale="1">
        <p:scale>
          <a:sx n="88" d="100"/>
          <a:sy n="88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F9350-6587-5242-8752-A8BEFD4EA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 class do this exercise.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306F2-35A8-4246-B340-D37A5D224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 are not</a:t>
            </a:r>
            <a:r>
              <a:rPr lang="en-US" baseline="0" dirty="0"/>
              <a:t> convex generally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5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LAPGAN</a:t>
            </a:r>
            <a:r>
              <a:rPr lang="en-US" baseline="0" dirty="0"/>
              <a:t> fooled human observers pretty well as well with subjects identifying up to 40% of the generated samples as being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17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1373131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iseodd.github.io/techblog/2017/01/26/kl-mle/" TargetMode="External"/><Relationship Id="rId2" Type="http://schemas.openxmlformats.org/officeDocument/2006/relationships/hyperlink" Target="https://lilianweng.github.io/lil-log/2017/08/20/from-GAN-to-WGA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6928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Generative Models, Distribution </a:t>
            </a:r>
            <a:r>
              <a:rPr lang="en-US" dirty="0"/>
              <a:t>Distances and GANs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73888" y="31826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CPSC 452/552</a:t>
            </a:r>
          </a:p>
          <a:p>
            <a:r>
              <a:rPr lang="en-US" dirty="0"/>
              <a:t>CBB/AMTH 663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6" name="Picture 5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55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0870" y="1769337"/>
            <a:ext cx="7351130" cy="4260077"/>
          </a:xfrm>
        </p:spPr>
        <p:txBody>
          <a:bodyPr/>
          <a:lstStyle/>
          <a:p>
            <a:r>
              <a:rPr lang="en-US" dirty="0"/>
              <a:t>Cross Entropy</a:t>
            </a:r>
          </a:p>
          <a:p>
            <a:r>
              <a:rPr lang="en-US" dirty="0"/>
              <a:t>Divergences</a:t>
            </a:r>
          </a:p>
          <a:p>
            <a:pPr lvl="1"/>
            <a:r>
              <a:rPr lang="en-US" dirty="0"/>
              <a:t>KL divergence</a:t>
            </a:r>
          </a:p>
          <a:p>
            <a:pPr lvl="1"/>
            <a:r>
              <a:rPr lang="en-US" dirty="0"/>
              <a:t>Jensen-Shannon Divergence</a:t>
            </a:r>
          </a:p>
          <a:p>
            <a:pPr lvl="1"/>
            <a:endParaRPr lang="en-US" dirty="0"/>
          </a:p>
          <a:p>
            <a:r>
              <a:rPr lang="en-US" dirty="0"/>
              <a:t>Distances</a:t>
            </a:r>
          </a:p>
          <a:p>
            <a:pPr lvl="1"/>
            <a:r>
              <a:rPr lang="en-US" dirty="0"/>
              <a:t>Earth Mover’s Distance (Wasserstein distance)</a:t>
            </a:r>
          </a:p>
          <a:p>
            <a:pPr lvl="1"/>
            <a:r>
              <a:rPr lang="en-US" dirty="0"/>
              <a:t>Maximum Mean Discrepancy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571501"/>
            <a:ext cx="6993037" cy="1044223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Comparing 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170024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amount of uncertainty in a distribution</a:t>
            </a:r>
          </a:p>
          <a:p>
            <a:r>
              <a:rPr lang="en-US" dirty="0"/>
              <a:t>Given by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 the amount of information you learn by knowing the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32" y="1967823"/>
            <a:ext cx="24130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89982"/>
            <a:ext cx="4518146" cy="2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9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Given 2 distributions P and Q </a:t>
            </a:r>
          </a:p>
          <a:p>
            <a:pPr>
              <a:lnSpc>
                <a:spcPct val="120000"/>
              </a:lnSpc>
            </a:pPr>
            <a:r>
              <a:rPr lang="en-US" dirty="0"/>
              <a:t>How many bits on average does it take to “encode Q” in a code that is optimized for P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5" y="3787320"/>
            <a:ext cx="2360083" cy="5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0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6C1B-0DBD-6D45-A1EB-C3F17865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 distribution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4730-D2DB-7F49-AA47-72E2CE30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instance, if you had 3 outcomes A, B, C,  </a:t>
            </a:r>
          </a:p>
          <a:p>
            <a:r>
              <a:rPr lang="en-US" dirty="0"/>
              <a:t>q(A)=1/2 </a:t>
            </a:r>
          </a:p>
          <a:p>
            <a:r>
              <a:rPr lang="en-US" dirty="0"/>
              <a:t>q(B)=1/4</a:t>
            </a:r>
          </a:p>
          <a:p>
            <a:r>
              <a:rPr lang="en-US" dirty="0"/>
              <a:t>q</a:t>
            </a:r>
            <a:r>
              <a:rPr lang="de-DE" dirty="0"/>
              <a:t>(C)=1/4 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as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B </a:t>
            </a:r>
            <a:r>
              <a:rPr lang="de-DE" dirty="0" err="1"/>
              <a:t>as</a:t>
            </a:r>
            <a:r>
              <a:rPr lang="de-DE" dirty="0"/>
              <a:t> 11 </a:t>
            </a:r>
          </a:p>
          <a:p>
            <a:pPr lvl="1"/>
            <a:r>
              <a:rPr lang="de-DE" dirty="0"/>
              <a:t>C </a:t>
            </a:r>
            <a:r>
              <a:rPr lang="de-DE" dirty="0" err="1"/>
              <a:t>as</a:t>
            </a:r>
            <a:r>
              <a:rPr lang="de-DE" dirty="0"/>
              <a:t> 10</a:t>
            </a:r>
          </a:p>
          <a:p>
            <a:r>
              <a:rPr lang="de-DE" dirty="0"/>
              <a:t>This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endParaRPr lang="de-DE" dirty="0"/>
          </a:p>
          <a:p>
            <a:r>
              <a:rPr lang="de-DE" dirty="0"/>
              <a:t>Average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(1/2)*2+(1/2)*1 = 1.5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6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B34C-6253-8D48-B007-8A30A02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Suppose you used encoding for Q on distro 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7309-DBDE-2146-81D7-39E5323D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Q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p(A)=1/4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p(B)=1/4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p(C) = 1/2 </a:t>
            </a:r>
          </a:p>
          <a:p>
            <a:pPr>
              <a:lnSpc>
                <a:spcPct val="120000"/>
              </a:lnSpc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?</a:t>
            </a:r>
          </a:p>
          <a:p>
            <a:pPr>
              <a:lnSpc>
                <a:spcPct val="120000"/>
              </a:lnSpc>
            </a:pPr>
            <a:r>
              <a:rPr lang="de-DE" dirty="0"/>
              <a:t>Average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= (3/4)*2+(1/4)*1 = 1.5+.25=1.75</a:t>
            </a:r>
          </a:p>
          <a:p>
            <a:pPr>
              <a:lnSpc>
                <a:spcPct val="120000"/>
              </a:lnSpc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Q‘s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P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bits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number of EXTRA bits needed if using samples from P on a code optimized for Q</a:t>
            </a:r>
          </a:p>
          <a:p>
            <a:r>
              <a:rPr lang="en-US" dirty="0"/>
              <a:t>Related to cross entropy, also called </a:t>
            </a:r>
            <a:r>
              <a:rPr lang="en-US" i="1" dirty="0"/>
              <a:t>relative entropy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Note that this is just H(P,Q)-H(P)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19" y="2751667"/>
            <a:ext cx="3397250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3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83" y="121145"/>
            <a:ext cx="7886700" cy="110463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83" y="1415303"/>
            <a:ext cx="4570280" cy="91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09" y="2959492"/>
            <a:ext cx="6195532" cy="29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2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1C87-9E62-FD4C-A5AF-EB98BD1A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 teeth example (from blog)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D80F8-0E00-A848-8D65-E05D2FC4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3" y="1980408"/>
            <a:ext cx="5382713" cy="38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16-4386-EE47-8BA2-AE011F45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65" y="347241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simple distribution better approximates this?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C08EF-2797-2941-AA1E-E1857EF6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8" y="2423935"/>
            <a:ext cx="3983973" cy="2845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923A4-B762-C246-99D3-9844FD70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98" y="2499800"/>
            <a:ext cx="3877763" cy="2769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A857C-D53E-3840-9A73-59986E34E6D2}"/>
              </a:ext>
            </a:extLst>
          </p:cNvPr>
          <p:cNvSpPr txBox="1"/>
          <p:nvPr/>
        </p:nvSpPr>
        <p:spPr>
          <a:xfrm>
            <a:off x="628650" y="5498405"/>
            <a:ext cx="78871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Each of these simple distribution has only 1 parameter to convey, N for uniform, and p for binomial</a:t>
            </a:r>
          </a:p>
        </p:txBody>
      </p:sp>
    </p:spTree>
    <p:extLst>
      <p:ext uri="{BB962C8B-B14F-4D97-AF65-F5344CB8AC3E}">
        <p14:creationId xmlns:p14="http://schemas.microsoft.com/office/powerpoint/2010/main" val="1856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309B-D03A-A649-BD08-F6139A95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of teeth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43697-9217-CB41-8DC2-679EBA6D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4" y="2189446"/>
            <a:ext cx="4516850" cy="322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4EFF6-65C6-6F43-AF8C-9F4256B1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56" y="2189446"/>
            <a:ext cx="3439583" cy="68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FA8C7-8EB0-C042-A833-503FFD22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56" y="4666960"/>
            <a:ext cx="3249083" cy="6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2137" y="2435713"/>
            <a:ext cx="2280621" cy="197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NNet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1473798" y="3414659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971" y="322999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Noise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8459" y="3229993"/>
            <a:ext cx="325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708" y="3696897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8" y="3623660"/>
            <a:ext cx="5461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is not a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Can this be a distance? </a:t>
            </a:r>
          </a:p>
          <a:p>
            <a:r>
              <a:rPr lang="en-US" dirty="0"/>
              <a:t>Is D(P||Q) same as D(Q||P)</a:t>
            </a:r>
            <a:endParaRPr lang="en-US" i="1" dirty="0"/>
          </a:p>
          <a:p>
            <a:r>
              <a:rPr lang="en-US" dirty="0"/>
              <a:t>What happens to areas when P is 0?</a:t>
            </a:r>
          </a:p>
          <a:p>
            <a:r>
              <a:rPr lang="en-US" dirty="0"/>
              <a:t>What about when Q is 0?</a:t>
            </a:r>
          </a:p>
          <a:p>
            <a:r>
              <a:rPr lang="en-US" dirty="0"/>
              <a:t>It also does not follow the triangle inequality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0" y="1064871"/>
            <a:ext cx="3397250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Jensen-Shannon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97" y="1150738"/>
            <a:ext cx="7966148" cy="50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8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Mover’s Distance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CEDFA-E525-174A-888F-DD42AF1D97F0}"/>
              </a:ext>
            </a:extLst>
          </p:cNvPr>
          <p:cNvSpPr/>
          <p:nvPr/>
        </p:nvSpPr>
        <p:spPr>
          <a:xfrm>
            <a:off x="1002082" y="5244102"/>
            <a:ext cx="66283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292929"/>
                </a:solidFill>
                <a:latin typeface="Charter" panose="02040503050506020203" pitchFamily="18" charset="0"/>
              </a:rPr>
              <a:t>The EMD between two distributions is proportional to the minimum amount of </a:t>
            </a:r>
            <a:r>
              <a:rPr lang="en-US" sz="1500" b="1" i="1" dirty="0">
                <a:solidFill>
                  <a:srgbClr val="292929"/>
                </a:solidFill>
                <a:latin typeface="Charter" panose="02040503050506020203" pitchFamily="18" charset="0"/>
              </a:rPr>
              <a:t>work </a:t>
            </a:r>
            <a:r>
              <a:rPr lang="en-US" sz="1500" i="1" dirty="0">
                <a:solidFill>
                  <a:srgbClr val="292929"/>
                </a:solidFill>
                <a:latin typeface="Charter" panose="02040503050506020203" pitchFamily="18" charset="0"/>
              </a:rPr>
              <a:t>required to convert one distribution into the other.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F3D80-45B7-7044-9B1C-894FAEEB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16228"/>
            <a:ext cx="3810000" cy="149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D5BFC-05D7-AB48-BAFA-1252028D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716228"/>
            <a:ext cx="3810000" cy="1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08A9-5824-9D47-AF62-2DFC7295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insight: Ground distance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5AA0CF-8345-8A42-B198-91C5D62EC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12" y="2407534"/>
            <a:ext cx="6916138" cy="26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4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0D52-293D-284E-9D03-5A0F130C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9260-1BA6-3E47-A508-645F4003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1" y="2270819"/>
            <a:ext cx="7889139" cy="35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4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6310-1BA7-6E43-96A9-35B56715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Transport Plan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E12D-1907-924C-B219-0C001A23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23" y="2968802"/>
            <a:ext cx="1968500" cy="529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C0119-C5A4-3144-ABE2-492C9FF67214}"/>
              </a:ext>
            </a:extLst>
          </p:cNvPr>
          <p:cNvSpPr txBox="1"/>
          <p:nvPr/>
        </p:nvSpPr>
        <p:spPr>
          <a:xfrm>
            <a:off x="6220223" y="2437033"/>
            <a:ext cx="232076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/>
              <a:t>Marginals have to agree: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44F18-2EBB-B744-83CE-F4DC58A6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24" y="3696313"/>
            <a:ext cx="2009068" cy="38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2DA73-4EC1-6445-8C74-CF02CE5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1" y="2186466"/>
            <a:ext cx="5152979" cy="3019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DA57D-1217-2642-8CF5-ECB8C3683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3" y="5682644"/>
            <a:ext cx="6424083" cy="867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ECB74-1E59-5F4F-A02F-F426490A1B53}"/>
              </a:ext>
            </a:extLst>
          </p:cNvPr>
          <p:cNvSpPr txBox="1"/>
          <p:nvPr/>
        </p:nvSpPr>
        <p:spPr>
          <a:xfrm>
            <a:off x="774491" y="522744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3714204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F70B-7588-1C4C-845E-E69A54DD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2504-2F1D-4A4A-BECA-5FCC117B2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a transport plan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that minimizes</a:t>
                </a:r>
              </a:p>
              <a:p>
                <a:endParaRPr lang="en-US" dirty="0"/>
              </a:p>
              <a:p>
                <a:r>
                  <a:rPr lang="en-US" dirty="0"/>
                  <a:t>Subject to the constraint that</a:t>
                </a:r>
              </a:p>
              <a:p>
                <a:endParaRPr lang="en-US" dirty="0"/>
              </a:p>
              <a:p>
                <a:r>
                  <a:rPr lang="en-US" dirty="0"/>
                  <a:t>This problem has linear constraints and linear objective and therefore can be solved using an LP solver </a:t>
                </a:r>
              </a:p>
              <a:p>
                <a:r>
                  <a:rPr lang="en-US" dirty="0"/>
                  <a:t>However, this is not terribly efficient because the fastest LP solvers are polynomial in the size of the distribution support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2504-2F1D-4A4A-BECA-5FCC117B2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3" t="-2339" r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4404C2-71B6-DA43-A286-B8405463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71" y="1011878"/>
            <a:ext cx="1841500" cy="867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BC015-E047-DE41-BC69-78AC7E8D8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671" y="2539165"/>
            <a:ext cx="438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0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E10D-9FAB-DB4F-BC6D-EF413B1B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 Plan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7EF48-FD3D-5446-9B5D-39B2C422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" y="2476500"/>
            <a:ext cx="804333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6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00CE-11FD-6941-BB0A-BE5BCAC6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“Lifting” ground metric to the 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F3F4-B215-A640-A71C-16ED117A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advantage of EMD is that it “lifts” the ground metric which is defined point-to-point to a set of points</a:t>
            </a:r>
          </a:p>
          <a:p>
            <a:r>
              <a:rPr lang="en-US" dirty="0"/>
              <a:t>Can be used to compare </a:t>
            </a:r>
            <a:r>
              <a:rPr lang="en-US" i="1" dirty="0"/>
              <a:t>datasets</a:t>
            </a:r>
            <a:r>
              <a:rPr lang="en-US" dirty="0"/>
              <a:t> rather than </a:t>
            </a:r>
            <a:r>
              <a:rPr lang="en-US" dirty="0" err="1"/>
              <a:t>datapoints</a:t>
            </a:r>
            <a:endParaRPr lang="en-US" dirty="0"/>
          </a:p>
          <a:p>
            <a:r>
              <a:rPr lang="en-US" dirty="0"/>
              <a:t>Images and documents are actually collections of points: pixels and words respectively</a:t>
            </a:r>
          </a:p>
        </p:txBody>
      </p:sp>
    </p:spTree>
    <p:extLst>
      <p:ext uri="{BB962C8B-B14F-4D97-AF65-F5344CB8AC3E}">
        <p14:creationId xmlns:p14="http://schemas.microsoft.com/office/powerpoint/2010/main" val="374346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6310-1BA7-6E43-96A9-35B56715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of a linear program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D516E-586E-5B45-B58E-911637659D1F}"/>
                  </a:ext>
                </a:extLst>
              </p:cNvPr>
              <p:cNvSpPr txBox="1"/>
              <p:nvPr/>
            </p:nvSpPr>
            <p:spPr>
              <a:xfrm>
                <a:off x="3186258" y="4782730"/>
                <a:ext cx="1628266" cy="426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l-GR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D516E-586E-5B45-B58E-911637659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58" y="4782730"/>
                <a:ext cx="1628266" cy="426720"/>
              </a:xfrm>
              <a:prstGeom prst="rect">
                <a:avLst/>
              </a:prstGeom>
              <a:blipFill>
                <a:blip r:embed="rId2"/>
                <a:stretch>
                  <a:fillRect l="-44186" t="-200000" r="-3101" b="-28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1F8456-A9C5-A547-9457-D1AECFF010A0}"/>
                  </a:ext>
                </a:extLst>
              </p:cNvPr>
              <p:cNvSpPr txBox="1"/>
              <p:nvPr/>
            </p:nvSpPr>
            <p:spPr>
              <a:xfrm>
                <a:off x="3158525" y="5367932"/>
                <a:ext cx="1682064" cy="452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l-GR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1F8456-A9C5-A547-9457-D1AECFF0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525" y="5367932"/>
                <a:ext cx="1682064" cy="452496"/>
              </a:xfrm>
              <a:prstGeom prst="rect">
                <a:avLst/>
              </a:prstGeom>
              <a:blipFill>
                <a:blip r:embed="rId3"/>
                <a:stretch>
                  <a:fillRect l="-41791" t="-189189" r="-2985" b="-26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F2E7-DE3B-8844-B334-944FE9CC2BC3}"/>
              </a:ext>
            </a:extLst>
          </p:cNvPr>
          <p:cNvSpPr txBox="1"/>
          <p:nvPr/>
        </p:nvSpPr>
        <p:spPr>
          <a:xfrm>
            <a:off x="455347" y="2493177"/>
            <a:ext cx="9065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5A3C31-96A3-3445-81B0-B21BFFF753AF}"/>
                  </a:ext>
                </a:extLst>
              </p:cNvPr>
              <p:cNvSpPr txBox="1"/>
              <p:nvPr/>
            </p:nvSpPr>
            <p:spPr>
              <a:xfrm>
                <a:off x="3186258" y="4034343"/>
                <a:ext cx="1378134" cy="589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5A3C31-96A3-3445-81B0-B21BFFF75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58" y="4034343"/>
                <a:ext cx="1378134" cy="589905"/>
              </a:xfrm>
              <a:prstGeom prst="rect">
                <a:avLst/>
              </a:prstGeom>
              <a:blipFill>
                <a:blip r:embed="rId4"/>
                <a:stretch>
                  <a:fillRect l="-24771" t="-139583" r="-917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D2B6B7-98B6-0A48-9D19-43906F8EA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938" y="2240084"/>
            <a:ext cx="6508750" cy="1534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D75C42-0943-B64D-8DC8-7DDBC58AA52B}"/>
              </a:ext>
            </a:extLst>
          </p:cNvPr>
          <p:cNvSpPr txBox="1"/>
          <p:nvPr/>
        </p:nvSpPr>
        <p:spPr>
          <a:xfrm>
            <a:off x="323590" y="4109634"/>
            <a:ext cx="262103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Here c is a vectorized form of </a:t>
            </a:r>
            <a:r>
              <a:rPr lang="en-US" sz="1500" dirty="0">
                <a:solidFill>
                  <a:srgbClr val="FF0000"/>
                </a:solidFill>
              </a:rPr>
              <a:t>D</a:t>
            </a:r>
          </a:p>
          <a:p>
            <a:r>
              <a:rPr lang="en-US" sz="1500" dirty="0"/>
              <a:t>x is a vectorized form of </a:t>
            </a:r>
            <a:r>
              <a:rPr lang="en-US" sz="1500" dirty="0" err="1">
                <a:solidFill>
                  <a:srgbClr val="FF0000"/>
                </a:solidFill>
              </a:rPr>
              <a:t>Γ</a:t>
            </a:r>
            <a:endParaRPr lang="en-US" sz="1500" dirty="0">
              <a:solidFill>
                <a:srgbClr val="FF0000"/>
              </a:solidFill>
            </a:endParaRPr>
          </a:p>
          <a:p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7456B-863D-2040-9BCC-EB4BB9E3580C}"/>
              </a:ext>
            </a:extLst>
          </p:cNvPr>
          <p:cNvSpPr txBox="1"/>
          <p:nvPr/>
        </p:nvSpPr>
        <p:spPr>
          <a:xfrm>
            <a:off x="323590" y="4901673"/>
            <a:ext cx="2811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 sums up the correct entries of x</a:t>
            </a:r>
          </a:p>
          <a:p>
            <a:r>
              <a:rPr lang="en-US" sz="1500" dirty="0"/>
              <a:t>and ensures its equal to marginal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D2ABA3-FA85-8848-9C4D-E62FC92E8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232" y="4734289"/>
            <a:ext cx="2765402" cy="433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0B3372-382E-5C40-9D8D-3A4FBEC39643}"/>
              </a:ext>
            </a:extLst>
          </p:cNvPr>
          <p:cNvSpPr txBox="1"/>
          <p:nvPr/>
        </p:nvSpPr>
        <p:spPr>
          <a:xfrm>
            <a:off x="5483233" y="5326688"/>
            <a:ext cx="13213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Strong duality:</a:t>
            </a:r>
          </a:p>
          <a:p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92CFD-FAF6-6C4D-A7D9-3D9E4AC2D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497" y="5260365"/>
            <a:ext cx="613833" cy="359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74AADE-C4C5-7A40-B28A-64A7753332AB}"/>
              </a:ext>
            </a:extLst>
          </p:cNvPr>
          <p:cNvSpPr txBox="1"/>
          <p:nvPr/>
        </p:nvSpPr>
        <p:spPr>
          <a:xfrm>
            <a:off x="5483233" y="4413980"/>
            <a:ext cx="12965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Weak duality: </a:t>
            </a:r>
          </a:p>
        </p:txBody>
      </p:sp>
    </p:spTree>
    <p:extLst>
      <p:ext uri="{BB962C8B-B14F-4D97-AF65-F5344CB8AC3E}">
        <p14:creationId xmlns:p14="http://schemas.microsoft.com/office/powerpoint/2010/main" val="67394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Interpretation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2137" y="2435713"/>
            <a:ext cx="2280621" cy="197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NNet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1473798" y="3414659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971" y="3229993"/>
            <a:ext cx="1127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</a:t>
            </a:r>
          </a:p>
          <a:p>
            <a:r>
              <a:rPr lang="en-US" dirty="0"/>
              <a:t>Sampled</a:t>
            </a:r>
          </a:p>
          <a:p>
            <a:r>
              <a:rPr lang="en-US" dirty="0"/>
              <a:t>Noise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8459" y="3229993"/>
            <a:ext cx="331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training Distribution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14" y="3872441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7" y="4527926"/>
            <a:ext cx="5461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8680" y="5249732"/>
                <a:ext cx="1095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X~N(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0" y="5249732"/>
                <a:ext cx="109581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444" t="-8197" r="-16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74953" y="4560199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X~P(X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953" y="4560199"/>
                <a:ext cx="82586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882" t="-8197" r="-294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609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109D-A0E5-724E-BF56-3EC6E007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 Form of EMD: Witness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A2D38-3AD0-AC47-986B-1114E4C8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80408"/>
            <a:ext cx="6350000" cy="1883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75BD5-BD9A-1649-9D3B-08F6018A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26960"/>
            <a:ext cx="6350000" cy="1883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0F334-7C0B-F04B-92D2-7E303ACC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75" y="5910793"/>
            <a:ext cx="4751917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278E-4A3F-6B4D-A577-03EB2167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Kantorovich Rubenstein 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CC9F-BA0E-FC45-B7E0-84AED5F9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continuous setting, we get a related distance called Wasserstein distance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E1DC0-8005-044E-A2C5-F735657D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16" y="2949343"/>
            <a:ext cx="6286500" cy="68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AECE8-99C6-3643-9C1A-5228923C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38" y="3855442"/>
            <a:ext cx="3556000" cy="53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785BF-AB17-5744-9BE3-EA58EE94C197}"/>
              </a:ext>
            </a:extLst>
          </p:cNvPr>
          <p:cNvSpPr txBox="1"/>
          <p:nvPr/>
        </p:nvSpPr>
        <p:spPr>
          <a:xfrm>
            <a:off x="628650" y="4903418"/>
            <a:ext cx="810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This is just a function with the same domain as the probability distributions that has to be maximized!</a:t>
            </a:r>
          </a:p>
          <a:p>
            <a:r>
              <a:rPr lang="en-US" sz="1500" dirty="0"/>
              <a:t>This version does not need a linear program.</a:t>
            </a:r>
          </a:p>
          <a:p>
            <a:endParaRPr lang="en-US" sz="1500" dirty="0"/>
          </a:p>
          <a:p>
            <a:r>
              <a:rPr lang="en-US" sz="1500" dirty="0"/>
              <a:t>Does not give a transport plan! </a:t>
            </a:r>
          </a:p>
        </p:txBody>
      </p:sp>
    </p:spTree>
    <p:extLst>
      <p:ext uri="{BB962C8B-B14F-4D97-AF65-F5344CB8AC3E}">
        <p14:creationId xmlns:p14="http://schemas.microsoft.com/office/powerpoint/2010/main" val="3927251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B4A9-21E9-C848-BA64-2A776E7C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EMD with the Dual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AB16-D1CF-A043-A38B-52AF32CF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38" y="1908420"/>
            <a:ext cx="7886700" cy="3626115"/>
          </a:xfrm>
        </p:spPr>
        <p:txBody>
          <a:bodyPr/>
          <a:lstStyle/>
          <a:p>
            <a:r>
              <a:rPr lang="en-US" dirty="0"/>
              <a:t>Take the difference of two histograms and use a wavelet basis to represent them</a:t>
            </a:r>
          </a:p>
          <a:p>
            <a:r>
              <a:rPr lang="en-US" dirty="0"/>
              <a:t>Since wavelets are a rich basis the wavelet transform is an approximation of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5240A-2AE9-884B-81D4-43F6497C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28" y="3237865"/>
            <a:ext cx="5241720" cy="2296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2E58E-4DE1-334A-8725-9C90E2AE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4" y="5534535"/>
            <a:ext cx="247853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92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pic>
        <p:nvPicPr>
          <p:cNvPr id="3074" name="Picture 2" descr="https://miro.medium.com/max/5722/1*t82vgL9KcDVpT4JqCb9Q4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867" y="6062133"/>
            <a:ext cx="544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Discriminator classifies between real and fake examples </a:t>
            </a:r>
          </a:p>
        </p:txBody>
      </p:sp>
    </p:spTree>
    <p:extLst>
      <p:ext uri="{BB962C8B-B14F-4D97-AF65-F5344CB8AC3E}">
        <p14:creationId xmlns:p14="http://schemas.microsoft.com/office/powerpoint/2010/main" val="241868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54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155700"/>
            <a:ext cx="8509000" cy="454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36785" y="5702300"/>
            <a:ext cx="603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Goodfellow</a:t>
            </a:r>
            <a:r>
              <a:rPr lang="en-US" sz="28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207627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minimax game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1864312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0" y="0"/>
            <a:ext cx="771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014648"/>
            <a:ext cx="4876800" cy="111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933" y="2257428"/>
            <a:ext cx="519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Discriminator’s answer. (1) on real samples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3019685"/>
            <a:ext cx="182880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133" y="3715865"/>
            <a:ext cx="512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Discriminator’s answer (0) for fake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3" y="4324177"/>
            <a:ext cx="2705100" cy="444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614" y="4941999"/>
            <a:ext cx="618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Minimax game: Generator </a:t>
            </a:r>
            <a:r>
              <a:rPr lang="en-US"/>
              <a:t>wants discriminator to perform badly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33" y="5484654"/>
            <a:ext cx="7251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Discriminator Behavior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566224"/>
            <a:ext cx="70358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2" y="2349108"/>
            <a:ext cx="4025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7" y="2815979"/>
            <a:ext cx="4610100" cy="2578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77" y="5456490"/>
            <a:ext cx="6375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4" y="1252660"/>
            <a:ext cx="8229600" cy="51481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Train a neural network with input stochasticity to mimic output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Penalize by a distribution distance or divergence: KL divergence, MMD distance, </a:t>
            </a:r>
            <a:r>
              <a:rPr lang="en-US" dirty="0" err="1"/>
              <a:t>wasserstein</a:t>
            </a:r>
            <a:r>
              <a:rPr lang="en-US" dirty="0"/>
              <a:t> distance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02137" y="2435713"/>
            <a:ext cx="2280621" cy="197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NNet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7" idx="1"/>
          </p:cNvCxnSpPr>
          <p:nvPr/>
        </p:nvCxnSpPr>
        <p:spPr>
          <a:xfrm>
            <a:off x="1473798" y="3414659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5971" y="3229993"/>
            <a:ext cx="1127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</a:t>
            </a:r>
          </a:p>
          <a:p>
            <a:r>
              <a:rPr lang="en-US" dirty="0"/>
              <a:t>Sampled</a:t>
            </a:r>
          </a:p>
          <a:p>
            <a:r>
              <a:rPr lang="en-US" dirty="0"/>
              <a:t>Noise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8459" y="3229993"/>
            <a:ext cx="331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training Distribution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14" y="3872441"/>
            <a:ext cx="576946" cy="5617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4" y="4153323"/>
            <a:ext cx="5461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7687" y="4875129"/>
                <a:ext cx="1095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X~N(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4875129"/>
                <a:ext cx="109581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000" t="-10000" r="-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74953" y="4560199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X~P(X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953" y="4560199"/>
                <a:ext cx="82586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882" t="-8197" r="-294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583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6237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generator is optimal </a:t>
            </a:r>
          </a:p>
          <a:p>
            <a:r>
              <a:rPr lang="en-US" dirty="0"/>
              <a:t>When both G and D are optimal D loss is -2 log 2  (otherwise known as ½) </a:t>
            </a:r>
          </a:p>
          <a:p>
            <a:r>
              <a:rPr lang="en-US" dirty="0"/>
              <a:t>According to formula for JS Divergence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Thus the discriminator converges to a JS divergence between the samples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Discriminator computes JS Divergence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83" y="950385"/>
            <a:ext cx="17399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7" y="2748952"/>
            <a:ext cx="5698977" cy="26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79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Jensen-Shannon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3" y="1717899"/>
            <a:ext cx="6797762" cy="4302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73" y="1040566"/>
            <a:ext cx="3397250" cy="677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571" y="1194566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KL Divergence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83" y="1853079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JS divergence</a:t>
            </a:r>
          </a:p>
        </p:txBody>
      </p:sp>
    </p:spTree>
    <p:extLst>
      <p:ext uri="{BB962C8B-B14F-4D97-AF65-F5344CB8AC3E}">
        <p14:creationId xmlns:p14="http://schemas.microsoft.com/office/powerpoint/2010/main" val="61775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JS describes the </a:t>
            </a:r>
            <a:r>
              <a:rPr lang="en-US" i="1" dirty="0"/>
              <a:t>equilibrium</a:t>
            </a:r>
            <a:r>
              <a:rPr lang="en-US" dirty="0"/>
              <a:t> point</a:t>
            </a:r>
          </a:p>
          <a:p>
            <a:r>
              <a:rPr lang="en-US" dirty="0"/>
              <a:t>But that doesn’t mean we will get there </a:t>
            </a:r>
          </a:p>
          <a:p>
            <a:r>
              <a:rPr lang="en-US" dirty="0"/>
              <a:t>Why?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3" y="3530563"/>
            <a:ext cx="7886700" cy="73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84613" y="4776480"/>
                <a:ext cx="295499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From the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1" dirty="0">
                        <a:latin typeface="Cambria Math" charset="0"/>
                      </a:rPr>
                      <m:t>log</m:t>
                    </m:r>
                    <m:r>
                      <a:rPr lang="en-US" sz="1350" i="1" dirty="0">
                        <a:latin typeface="Cambria Math" charset="0"/>
                      </a:rPr>
                      <m:t>⁡(</m:t>
                    </m:r>
                    <m:r>
                      <a:rPr lang="en-US" sz="1350" i="1" dirty="0">
                        <a:latin typeface="Cambria Math" charset="0"/>
                      </a:rPr>
                      <m:t>𝑢</m:t>
                    </m:r>
                    <m:r>
                      <a:rPr lang="en-US" sz="135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algn="ctr"/>
                <a:r>
                  <a:rPr lang="en-US" sz="1350" dirty="0"/>
                  <a:t>With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𝑢</m:t>
                    </m:r>
                    <m:r>
                      <a:rPr lang="en-US" sz="1350" i="1" dirty="0">
                        <a:latin typeface="Cambria Math" charset="0"/>
                      </a:rPr>
                      <m:t> = 1 – </m:t>
                    </m:r>
                    <m:r>
                      <a:rPr lang="en-US" sz="1350" i="1" dirty="0">
                        <a:latin typeface="Cambria Math" charset="0"/>
                      </a:rPr>
                      <m:t>𝑠𝑖𝑔𝑚𝑜𝑖𝑑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𝐷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𝐺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𝑧</m:t>
                    </m:r>
                    <m:r>
                      <a:rPr lang="en-US" sz="1350" i="1" dirty="0">
                        <a:latin typeface="Cambria Math" charset="0"/>
                      </a:rPr>
                      <m:t>)))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13" y="4776480"/>
                <a:ext cx="2954990" cy="507831"/>
              </a:xfrm>
              <a:prstGeom prst="rect">
                <a:avLst/>
              </a:prstGeom>
              <a:blipFill rotWithShape="0">
                <a:blip r:embed="rId3"/>
                <a:stretch>
                  <a:fillRect t="-50602" b="-6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8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794933"/>
            <a:ext cx="8546189" cy="4382030"/>
          </a:xfrm>
        </p:spPr>
        <p:txBody>
          <a:bodyPr/>
          <a:lstStyle/>
          <a:p>
            <a:r>
              <a:rPr lang="en-US" dirty="0"/>
              <a:t>When generated data is very far from training data the two distributions are far away discriminator can be very good </a:t>
            </a:r>
          </a:p>
          <a:p>
            <a:r>
              <a:rPr lang="en-US" dirty="0"/>
              <a:t>Small gradients, generator does not know how to change itself to learn well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GANs 1: Small gradients</a:t>
            </a:r>
            <a:br>
              <a:rPr lang="en-US" dirty="0"/>
            </a:br>
            <a:r>
              <a:rPr lang="en-US" dirty="0"/>
              <a:t>when generator is bad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71" y="3985948"/>
            <a:ext cx="6671733" cy="254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26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" y="118533"/>
            <a:ext cx="8391644" cy="798991"/>
          </a:xfrm>
        </p:spPr>
        <p:txBody>
          <a:bodyPr/>
          <a:lstStyle/>
          <a:p>
            <a:r>
              <a:rPr lang="en-US" dirty="0"/>
              <a:t>Vanishing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163"/>
            <a:ext cx="7886700" cy="736747"/>
          </a:xfrm>
        </p:spPr>
      </p:pic>
      <p:sp>
        <p:nvSpPr>
          <p:cNvPr id="6" name="Oval 5"/>
          <p:cNvSpPr/>
          <p:nvPr/>
        </p:nvSpPr>
        <p:spPr>
          <a:xfrm>
            <a:off x="4498042" y="1772282"/>
            <a:ext cx="2390214" cy="13844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6080" y="3354080"/>
                <a:ext cx="295499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From the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1" dirty="0">
                        <a:latin typeface="Cambria Math" charset="0"/>
                      </a:rPr>
                      <m:t>log</m:t>
                    </m:r>
                    <m:r>
                      <a:rPr lang="en-US" sz="1350" i="1" dirty="0">
                        <a:latin typeface="Cambria Math" charset="0"/>
                      </a:rPr>
                      <m:t>⁡(</m:t>
                    </m:r>
                    <m:r>
                      <a:rPr lang="en-US" sz="1350" i="1" dirty="0">
                        <a:latin typeface="Cambria Math" charset="0"/>
                      </a:rPr>
                      <m:t>𝑢</m:t>
                    </m:r>
                    <m:r>
                      <a:rPr lang="en-US" sz="135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algn="ctr"/>
                <a:r>
                  <a:rPr lang="en-US" sz="1350" dirty="0"/>
                  <a:t>With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𝑢</m:t>
                    </m:r>
                    <m:r>
                      <a:rPr lang="en-US" sz="1350" i="1" dirty="0">
                        <a:latin typeface="Cambria Math" charset="0"/>
                      </a:rPr>
                      <m:t> = 1 – </m:t>
                    </m:r>
                    <m:r>
                      <a:rPr lang="en-US" sz="1350" i="1" dirty="0">
                        <a:latin typeface="Cambria Math" charset="0"/>
                      </a:rPr>
                      <m:t>𝑠𝑖𝑔𝑚𝑜𝑖𝑑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𝐷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𝐺</m:t>
                    </m:r>
                    <m:r>
                      <a:rPr lang="en-US" sz="1350" i="1" dirty="0">
                        <a:latin typeface="Cambria Math" charset="0"/>
                      </a:rPr>
                      <m:t>(</m:t>
                    </m:r>
                    <m:r>
                      <a:rPr lang="en-US" sz="1350" i="1" dirty="0">
                        <a:latin typeface="Cambria Math" charset="0"/>
                      </a:rPr>
                      <m:t>𝑧</m:t>
                    </m:r>
                    <m:r>
                      <a:rPr lang="en-US" sz="1350" i="1" dirty="0">
                        <a:latin typeface="Cambria Math" charset="0"/>
                      </a:rPr>
                      <m:t>)))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06" y="3329106"/>
                <a:ext cx="3939987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5660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628650" y="4253659"/>
                <a:ext cx="7886700" cy="209634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/>
                  <a:t>What happens when D is very confident a point is fake?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𝜎</m:t>
                    </m:r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 dirty="0">
                        <a:latin typeface="Cambria Math" charset="0"/>
                      </a:rPr>
                      <m:t>𝑠𝑖𝑔𝑚𝑜𝑖𝑑</m:t>
                    </m:r>
                    <m:r>
                      <a:rPr lang="en-US" sz="1800" i="1" dirty="0">
                        <a:latin typeface="Cambria Math" charset="0"/>
                      </a:rPr>
                      <m:t>(</m:t>
                    </m:r>
                    <m:r>
                      <a:rPr lang="en-US" sz="1800" i="1" dirty="0">
                        <a:latin typeface="Cambria Math" charset="0"/>
                      </a:rPr>
                      <m:t>𝐷</m:t>
                    </m:r>
                    <m:r>
                      <a:rPr lang="en-US" sz="1800" i="1" dirty="0">
                        <a:latin typeface="Cambria Math" charset="0"/>
                      </a:rPr>
                      <m:t>(</m:t>
                    </m:r>
                    <m:r>
                      <a:rPr lang="en-US" sz="1800" i="1" dirty="0">
                        <a:latin typeface="Cambria Math" charset="0"/>
                      </a:rPr>
                      <m:t>𝐺</m:t>
                    </m:r>
                    <m:r>
                      <a:rPr lang="en-US" sz="1800" i="1" dirty="0">
                        <a:latin typeface="Cambria Math" charset="0"/>
                      </a:rPr>
                      <m:t>(</m:t>
                    </m:r>
                    <m:r>
                      <a:rPr lang="en-US" sz="1800" i="1" dirty="0">
                        <a:latin typeface="Cambria Math" charset="0"/>
                      </a:rPr>
                      <m:t>𝑧</m:t>
                    </m:r>
                    <m:r>
                      <a:rPr lang="en-US" sz="1800" i="1" dirty="0">
                        <a:latin typeface="Cambria Math" charset="0"/>
                      </a:rPr>
                      <m:t>)))</m:t>
                    </m:r>
                  </m:oMath>
                </a14:m>
                <a:r>
                  <a:rPr lang="en-US" sz="1800" dirty="0"/>
                  <a:t> is small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is small</a:t>
                </a:r>
              </a:p>
              <a:p>
                <a:pPr lvl="1"/>
                <a:r>
                  <a:rPr lang="en-US" sz="1800" dirty="0"/>
                  <a:t>This term goes to zero  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>
                            <a:latin typeface="Cambria Math" charset="0"/>
                          </a:rPr>
                          <m:t>1 −0</m:t>
                        </m:r>
                      </m:den>
                    </m:f>
                    <m:r>
                      <a:rPr lang="en-US" sz="1800" i="1">
                        <a:latin typeface="Cambria Math" charset="0"/>
                      </a:rPr>
                      <m:t>⋅</m:t>
                    </m:r>
                    <m:r>
                      <a:rPr lang="en-US" sz="180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1800" dirty="0"/>
                  <a:t>  )</a:t>
                </a:r>
              </a:p>
              <a:p>
                <a:r>
                  <a:rPr lang="en-US" sz="2100" dirty="0"/>
                  <a:t>Vanishing gradients!</a:t>
                </a:r>
              </a:p>
              <a:p>
                <a:r>
                  <a:rPr lang="en-US" sz="2100" dirty="0"/>
                  <a:t>Generator cannot improve </a:t>
                </a:r>
              </a:p>
              <a:p>
                <a:endParaRPr lang="en-US" sz="2100" dirty="0"/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53659"/>
                <a:ext cx="7886700" cy="2096341"/>
              </a:xfrm>
              <a:prstGeom prst="rect">
                <a:avLst/>
              </a:prstGeom>
              <a:blipFill rotWithShape="0">
                <a:blip r:embed="rId4"/>
                <a:stretch>
                  <a:fillRect l="-1082" t="-4942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9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minimization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observation motivated an alternate objective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to minimize: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Instead of the first term in gradient being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⋅−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/>
                  <a:t> it is now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/>
                  <a:t> diverge as they approach 0, leading to non-vanishing gradients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4" y="2705696"/>
            <a:ext cx="59531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42" y="2256724"/>
            <a:ext cx="4645608" cy="3263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2226469"/>
                <a:ext cx="3334871" cy="326350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/>
                  <a:t>Minimax (blue line) has extremely small gradient when D is confident the point is fake (left half,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100">
                        <a:latin typeface="Cambria Math" charset="0"/>
                      </a:rPr>
                      <m:t> </m:t>
                    </m:r>
                    <m:r>
                      <a:rPr lang="en-US" sz="2100" i="1">
                        <a:latin typeface="Cambria Math" charset="0"/>
                      </a:rPr>
                      <m:t>𝜎</m:t>
                    </m:r>
                    <m:r>
                      <a:rPr lang="en-US" sz="2100" i="1">
                        <a:latin typeface="Cambria Math" charset="0"/>
                      </a:rPr>
                      <m:t>≈0</m:t>
                    </m:r>
                    <m:r>
                      <a:rPr lang="en-US" sz="2100">
                        <a:latin typeface="Cambria Math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/>
                <a:r>
                  <a:rPr lang="en-US" sz="1800" dirty="0"/>
                  <a:t>This is bad because that is precisely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1800" dirty="0"/>
                  <a:t> need gradient signal most</a:t>
                </a:r>
              </a:p>
              <a:p>
                <a:r>
                  <a:rPr lang="en-US" sz="2100" dirty="0"/>
                  <a:t>Non-saturating (red line) has extremely small gradient when D is confident the point is real (right half,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charset="0"/>
                      </a:rPr>
                      <m:t>𝜎</m:t>
                    </m:r>
                    <m:r>
                      <a:rPr lang="en-US" sz="2100" i="1">
                        <a:latin typeface="Cambria Math" charset="0"/>
                      </a:rPr>
                      <m:t>≈</m:t>
                    </m:r>
                    <m:r>
                      <a:rPr lang="en-US" sz="2100">
                        <a:latin typeface="Cambria Math" charset="0"/>
                      </a:rPr>
                      <m:t>1)</m:t>
                    </m:r>
                  </m:oMath>
                </a14:m>
                <a:endParaRPr lang="en-US" sz="2100" dirty="0"/>
              </a:p>
              <a:p>
                <a:pPr lvl="1"/>
                <a:r>
                  <a:rPr lang="en-US" sz="1800" dirty="0"/>
                  <a:t>Not bad, because this isn’t the term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dirty="0"/>
                  <a:t> is optimizing for fake points</a:t>
                </a: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26469"/>
                <a:ext cx="3334871" cy="3263504"/>
              </a:xfrm>
              <a:prstGeom prst="rect">
                <a:avLst/>
              </a:prstGeom>
              <a:blipFill rotWithShape="0">
                <a:blip r:embed="rId3"/>
                <a:stretch>
                  <a:fillRect l="-2011" t="-3545" r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42" y="2256724"/>
            <a:ext cx="4645608" cy="3263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2226469"/>
                <a:ext cx="3334871" cy="326350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100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100" dirty="0"/>
                  <a:t> receives largest signal when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100" dirty="0"/>
                  <a:t> thinks points are fake</a:t>
                </a:r>
              </a:p>
              <a:p>
                <a14:m>
                  <m:oMath xmlns:m="http://schemas.openxmlformats.org/officeDocument/2006/math">
                    <m:r>
                      <a:rPr lang="en-US" sz="2100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100" dirty="0"/>
                  <a:t> receives largest signal when it thinks fake points are real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26469"/>
                <a:ext cx="3334871" cy="3263504"/>
              </a:xfrm>
              <a:prstGeom prst="rect">
                <a:avLst/>
              </a:prstGeom>
              <a:blipFill rotWithShape="0">
                <a:blip r:embed="rId3"/>
                <a:stretch>
                  <a:fillRect l="-2559" t="-2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821356" cy="5793130"/>
          </a:xfrm>
        </p:spPr>
        <p:txBody>
          <a:bodyPr>
            <a:normAutofit/>
          </a:bodyPr>
          <a:lstStyle/>
          <a:p>
            <a:r>
              <a:rPr lang="en-US" dirty="0"/>
              <a:t>GANs can generate sharper images generally</a:t>
            </a:r>
          </a:p>
          <a:p>
            <a:pPr lvl="1"/>
            <a:r>
              <a:rPr lang="en-US" dirty="0"/>
              <a:t>Do not need to explicitly define distribution distances</a:t>
            </a:r>
          </a:p>
          <a:p>
            <a:r>
              <a:rPr lang="en-US" dirty="0"/>
              <a:t>Unfortunately, learning GANs with neural networks can be difficult in practice</a:t>
            </a:r>
          </a:p>
          <a:p>
            <a:pPr lvl="1"/>
            <a:r>
              <a:rPr lang="en-US" dirty="0"/>
              <a:t>Convergence to equilibrium is not guaranteed</a:t>
            </a:r>
          </a:p>
          <a:p>
            <a:pPr lvl="1"/>
            <a:r>
              <a:rPr lang="en-US" dirty="0"/>
              <a:t>Equilibria for minimax game are saddle points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22805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380067"/>
            <a:ext cx="66548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600" y="5892800"/>
            <a:ext cx="484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manifolds with disjoint support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Wasserstein GAN [</a:t>
            </a:r>
            <a:r>
              <a:rPr lang="en-US" dirty="0" err="1"/>
              <a:t>Arjovsky</a:t>
            </a:r>
            <a:r>
              <a:rPr lang="en-US" dirty="0"/>
              <a:t> et al. 2017]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7" y="1195401"/>
            <a:ext cx="368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Wasserstein </a:t>
            </a:r>
            <a:r>
              <a:rPr lang="en-US"/>
              <a:t>metric instead of JS</a:t>
            </a:r>
          </a:p>
        </p:txBody>
      </p:sp>
    </p:spTree>
    <p:extLst>
      <p:ext uri="{BB962C8B-B14F-4D97-AF65-F5344CB8AC3E}">
        <p14:creationId xmlns:p14="http://schemas.microsoft.com/office/powerpoint/2010/main" val="129853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Distances and divergences </a:t>
            </a:r>
            <a:r>
              <a:rPr lang="fr-FR" dirty="0" err="1"/>
              <a:t>between</a:t>
            </a:r>
            <a:r>
              <a:rPr lang="fr-FR" dirty="0"/>
              <a:t> distributions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MMD net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GANs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WGANs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38951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on parallel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9683"/>
            <a:ext cx="4775200" cy="166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33" y="1032933"/>
            <a:ext cx="156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333" y="3640214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 Divergence: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" y="4264075"/>
            <a:ext cx="7556500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6326" y="5275817"/>
            <a:ext cx="503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value independent of distance between lines!</a:t>
            </a:r>
          </a:p>
        </p:txBody>
      </p:sp>
    </p:spTree>
    <p:extLst>
      <p:ext uri="{BB962C8B-B14F-4D97-AF65-F5344CB8AC3E}">
        <p14:creationId xmlns:p14="http://schemas.microsoft.com/office/powerpoint/2010/main" val="1123477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047" y="1481138"/>
            <a:ext cx="2070100" cy="520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on Parallel 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7600" y="2201333"/>
            <a:ext cx="379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Matches with intuition of moving dirt.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333" y="3945467"/>
            <a:ext cx="5875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Wasserstein distance can be better when the supports of</a:t>
            </a:r>
          </a:p>
          <a:p>
            <a:r>
              <a:rPr lang="en-US" dirty="0"/>
              <a:t>the two probability distributions are far away. </a:t>
            </a:r>
          </a:p>
          <a:p>
            <a:endParaRPr lang="en-US" dirty="0"/>
          </a:p>
          <a:p>
            <a:r>
              <a:rPr lang="en-US" dirty="0"/>
              <a:t>This can occur when generated data is far from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1694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the Discriminator giving a decision “0” for fake data but “1” for real data gives a value of a function f </a:t>
            </a:r>
          </a:p>
          <a:p>
            <a:r>
              <a:rPr lang="en-US" dirty="0"/>
              <a:t>The witness function f can be estimated by the Discriminator</a:t>
            </a:r>
          </a:p>
          <a:p>
            <a:r>
              <a:rPr lang="en-US" dirty="0"/>
              <a:t>The Discriminator would output a low value for fake samples and high value for real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function has to be </a:t>
            </a:r>
            <a:r>
              <a:rPr lang="en-US" dirty="0" err="1">
                <a:highlight>
                  <a:srgbClr val="FFFF00"/>
                </a:highlight>
              </a:rPr>
              <a:t>lipschitz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continous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(can’t be jagged) has to vary smoothly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Wasserstein Distance by </a:t>
            </a:r>
            <a:r>
              <a:rPr lang="en-US" dirty="0" err="1"/>
              <a:t>Discrimnator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3990249"/>
            <a:ext cx="6248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477" y="3620917"/>
            <a:ext cx="324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Kantorovich-Rubenstein duality: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34" y="6164263"/>
            <a:ext cx="3175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8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27112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Takes off sigmoidal decision layer</a:t>
            </a:r>
          </a:p>
          <a:p>
            <a:r>
              <a:rPr lang="en-US" dirty="0"/>
              <a:t>After every gradient update to the witness function f, </a:t>
            </a:r>
            <a:r>
              <a:rPr lang="en-US" dirty="0">
                <a:highlight>
                  <a:srgbClr val="FFFF00"/>
                </a:highlight>
              </a:rPr>
              <a:t>clamp weights </a:t>
            </a:r>
            <a:r>
              <a:rPr lang="en-US" dirty="0"/>
              <a:t>to a small fixed range</a:t>
            </a:r>
          </a:p>
          <a:p>
            <a:r>
              <a:rPr lang="en-US" dirty="0"/>
              <a:t>New loss function does not have logarithm,  just difference of expected values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83" y="4042013"/>
            <a:ext cx="6997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Improves vanishing Gradient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231899"/>
            <a:ext cx="6860117" cy="4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4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0"/>
            <a:ext cx="8449733" cy="106487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2: Vanishing gradient for generator when discriminator gets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33" y="1407583"/>
            <a:ext cx="7391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70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3: 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5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  <a:p>
            <a:pPr lvl="1"/>
            <a:r>
              <a:rPr lang="en-US" dirty="0"/>
              <a:t>Optimize the discriminator to inspect whether the generator’s output matches the statistics of real samples, i.e., does the generated mean equal the real mean?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Minibatch</a:t>
            </a:r>
            <a:r>
              <a:rPr lang="en-US" dirty="0"/>
              <a:t> discrimination </a:t>
            </a:r>
          </a:p>
          <a:p>
            <a:pPr lvl="1"/>
            <a:r>
              <a:rPr lang="en-US" dirty="0"/>
              <a:t>Take the batch as a whole instead of one input at a time and learn relationships between pairs of samples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in Training GANs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2" y="2749550"/>
            <a:ext cx="3111500" cy="44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22" y="5289550"/>
            <a:ext cx="19939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7" y="4159250"/>
            <a:ext cx="812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01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3" y="949257"/>
            <a:ext cx="4954035" cy="5793130"/>
          </a:xfrm>
        </p:spPr>
        <p:txBody>
          <a:bodyPr/>
          <a:lstStyle/>
          <a:p>
            <a:r>
              <a:rPr lang="en-US" dirty="0"/>
              <a:t>Can learn well with carefully selected  model architectures</a:t>
            </a:r>
          </a:p>
          <a:p>
            <a:pPr lvl="1"/>
            <a:r>
              <a:rPr lang="en-US" dirty="0"/>
              <a:t>Radford et al. (2015): deep convolutional GAN (DCGAN)</a:t>
            </a:r>
          </a:p>
          <a:p>
            <a:pPr lvl="1"/>
            <a:r>
              <a:rPr lang="en-US" dirty="0"/>
              <a:t>Generated images of bedrooms</a:t>
            </a:r>
          </a:p>
          <a:p>
            <a:r>
              <a:rPr lang="en-US" dirty="0"/>
              <a:t>Can break the generation process into many levels</a:t>
            </a:r>
          </a:p>
          <a:p>
            <a:pPr lvl="1"/>
            <a:r>
              <a:rPr lang="en-US" dirty="0"/>
              <a:t>Can learn to sample from conditional distributions</a:t>
            </a:r>
          </a:p>
          <a:p>
            <a:pPr lvl="1"/>
            <a:r>
              <a:rPr lang="en-US" dirty="0"/>
              <a:t>Train a series of conditional GANs to first generate low-res versions and then incrementally add details</a:t>
            </a:r>
          </a:p>
          <a:p>
            <a:pPr lvl="1"/>
            <a:r>
              <a:rPr lang="en-US" dirty="0"/>
              <a:t>Denton et al. (2015): LAPGAN</a:t>
            </a:r>
          </a:p>
          <a:p>
            <a:pPr lvl="1"/>
            <a:r>
              <a:rPr lang="en-US" dirty="0"/>
              <a:t>Generated images of churches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01" t="20184" r="8050" b="25605"/>
          <a:stretch/>
        </p:blipFill>
        <p:spPr>
          <a:xfrm>
            <a:off x="5162378" y="820011"/>
            <a:ext cx="3695700" cy="2931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537" t="16118" r="17249" b="16892"/>
          <a:stretch/>
        </p:blipFill>
        <p:spPr>
          <a:xfrm>
            <a:off x="5686097" y="3723201"/>
            <a:ext cx="2985088" cy="2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/>
              <a:t>Goodfellow</a:t>
            </a:r>
            <a:r>
              <a:rPr lang="en-US" dirty="0"/>
              <a:t> et al., Section 20.10.4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Lectures on GANs CS 11-785 at CMU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hlinkClick r:id="rId2"/>
              </a:rPr>
              <a:t>https://lilianweng.github.io/lil-log/2017/08/20/from-GAN-to-WGAN.html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>
                <a:hlinkClick r:id="rId3"/>
              </a:rPr>
              <a:t>https://wiseodd.github.io/techblog/2017/01/26/kl-mle/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 err="1"/>
              <a:t>Goodfellow</a:t>
            </a:r>
            <a:r>
              <a:rPr lang="en-US" dirty="0"/>
              <a:t> et al 2014 paper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/>
              <a:t>Arjovsky</a:t>
            </a:r>
            <a:r>
              <a:rPr lang="en-US" dirty="0"/>
              <a:t> et al 2017 paper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66333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MMD Net</a:t>
            </a:r>
          </a:p>
        </p:txBody>
      </p:sp>
      <p:pic>
        <p:nvPicPr>
          <p:cNvPr id="1026" name="Picture 2" descr="https://miro.medium.com/max/4972/1*Pg-z4jKFyHtIMvcQWefL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3734"/>
            <a:ext cx="9008533" cy="44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7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610480"/>
            <a:ext cx="5511800" cy="322580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Maximum Mean Discrepancy</a:t>
            </a:r>
            <a:endParaRPr lang="en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81" y="5627817"/>
            <a:ext cx="6679282" cy="4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6180" y="63048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Dziugaite</a:t>
            </a:r>
            <a:r>
              <a:rPr lang="en-US" dirty="0"/>
              <a:t>, Roy, </a:t>
            </a:r>
            <a:r>
              <a:rPr lang="en-US" dirty="0" err="1"/>
              <a:t>Ghahramani</a:t>
            </a:r>
            <a:r>
              <a:rPr lang="en-US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57816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8602169" cy="4367742"/>
          </a:xfrm>
        </p:spPr>
        <p:txBody>
          <a:bodyPr>
            <a:normAutofit/>
          </a:bodyPr>
          <a:lstStyle/>
          <a:p>
            <a:r>
              <a:rPr lang="en-US" dirty="0"/>
              <a:t>Train the neural network to transmute noise into desired probability distribution using Maximum Mean Discrepancy optimization. [</a:t>
            </a:r>
            <a:r>
              <a:rPr lang="en-US" dirty="0" err="1"/>
              <a:t>Dziugaite</a:t>
            </a:r>
            <a:r>
              <a:rPr lang="en-US" dirty="0"/>
              <a:t> et al. 2015]</a:t>
            </a:r>
          </a:p>
          <a:p>
            <a:r>
              <a:rPr lang="en-US" dirty="0"/>
              <a:t>MMD is a kernel-based 2-sample distribution test for distribution similarity </a:t>
            </a:r>
          </a:p>
          <a:p>
            <a:r>
              <a:rPr lang="en-US" b="1" dirty="0"/>
              <a:t>Problem: </a:t>
            </a:r>
            <a:r>
              <a:rPr lang="en-US" dirty="0"/>
              <a:t>This is a batch-level penalty, penalize a whole batch to look like the training distribution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MMD nets</a:t>
            </a:r>
          </a:p>
        </p:txBody>
      </p:sp>
    </p:spTree>
    <p:extLst>
      <p:ext uri="{BB962C8B-B14F-4D97-AF65-F5344CB8AC3E}">
        <p14:creationId xmlns:p14="http://schemas.microsoft.com/office/powerpoint/2010/main" val="325354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06" y="34004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Can we just measure pointwise L1 distance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2959" y="2092854"/>
            <a:ext cx="3682391" cy="3626115"/>
          </a:xfrm>
        </p:spPr>
        <p:txBody>
          <a:bodyPr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is considered more, areas of high density or low density?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2" y="2180529"/>
            <a:ext cx="4484093" cy="31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7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53935</TotalTime>
  <Words>1796</Words>
  <Application>Microsoft Macintosh PowerPoint</Application>
  <PresentationFormat>On-screen Show (4:3)</PresentationFormat>
  <Paragraphs>289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Charter</vt:lpstr>
      <vt:lpstr>Office Theme</vt:lpstr>
      <vt:lpstr>PowerPoint Presentation</vt:lpstr>
      <vt:lpstr>Generative Models</vt:lpstr>
      <vt:lpstr>Probabilistic Interpretation</vt:lpstr>
      <vt:lpstr>Generative Matching</vt:lpstr>
      <vt:lpstr>Outline</vt:lpstr>
      <vt:lpstr>MMD Net</vt:lpstr>
      <vt:lpstr>PowerPoint Presentation</vt:lpstr>
      <vt:lpstr>MMD nets</vt:lpstr>
      <vt:lpstr>Can we just measure pointwise L1 distance ?</vt:lpstr>
      <vt:lpstr>Ways of Comparing Probability Distributions </vt:lpstr>
      <vt:lpstr>Recall: Entropy</vt:lpstr>
      <vt:lpstr>Cross Entropy</vt:lpstr>
      <vt:lpstr>Encoding a distribution Q</vt:lpstr>
      <vt:lpstr> Suppose you used encoding for Q on distro P </vt:lpstr>
      <vt:lpstr>KL Divergence </vt:lpstr>
      <vt:lpstr>Example</vt:lpstr>
      <vt:lpstr>Worm teeth example (from blog)</vt:lpstr>
      <vt:lpstr>Which simple distribution better approximates this? </vt:lpstr>
      <vt:lpstr>KL divergence of teeth distribution </vt:lpstr>
      <vt:lpstr>KL Divergence is not a distance</vt:lpstr>
      <vt:lpstr>Jensen-Shannon Divergence</vt:lpstr>
      <vt:lpstr>Earth Mover’s Distance</vt:lpstr>
      <vt:lpstr>Key insight: Ground distance </vt:lpstr>
      <vt:lpstr>Example </vt:lpstr>
      <vt:lpstr>Valid Transport Plan </vt:lpstr>
      <vt:lpstr>Linear Programming Solution </vt:lpstr>
      <vt:lpstr>Optimal Transport Plan </vt:lpstr>
      <vt:lpstr>“Lifting” ground metric to the next level</vt:lpstr>
      <vt:lpstr>Dual of a linear program </vt:lpstr>
      <vt:lpstr>Dual Form of EMD: Witness Function </vt:lpstr>
      <vt:lpstr>Kantorovich Rubenstein Duality</vt:lpstr>
      <vt:lpstr>Computing EMD with the Dual Form</vt:lpstr>
      <vt:lpstr>GAN</vt:lpstr>
      <vt:lpstr>Generated Examples </vt:lpstr>
      <vt:lpstr>Generative Adversarial Network</vt:lpstr>
      <vt:lpstr>2 Networks</vt:lpstr>
      <vt:lpstr>PowerPoint Presentation</vt:lpstr>
      <vt:lpstr>GAN Loss function</vt:lpstr>
      <vt:lpstr>Optimal Discriminator Behavior</vt:lpstr>
      <vt:lpstr>Discriminator computes JS Divergence</vt:lpstr>
      <vt:lpstr>Jensen-Shannon Divergence</vt:lpstr>
      <vt:lpstr>GANs</vt:lpstr>
      <vt:lpstr>Problems with GANs 1: Small gradients when generator is bad</vt:lpstr>
      <vt:lpstr>Vanishing Gradients</vt:lpstr>
      <vt:lpstr>Alternative minimization </vt:lpstr>
      <vt:lpstr>GANs</vt:lpstr>
      <vt:lpstr>GANs</vt:lpstr>
      <vt:lpstr>GANs</vt:lpstr>
      <vt:lpstr>Wasserstein GAN [Arjovsky et al. 2017]</vt:lpstr>
      <vt:lpstr>Distances on parallel lines</vt:lpstr>
      <vt:lpstr>Wasserstein on Parallel Lines</vt:lpstr>
      <vt:lpstr>Wasserstein Distance by Discrimnator</vt:lpstr>
      <vt:lpstr>WGAN In practice</vt:lpstr>
      <vt:lpstr>Improves vanishing Gradient</vt:lpstr>
      <vt:lpstr>Problem 2: Vanishing gradient for generator when discriminator gets good</vt:lpstr>
      <vt:lpstr>Problem 3: Mode Collapse</vt:lpstr>
      <vt:lpstr>Improvements in Training GANs</vt:lpstr>
      <vt:lpstr>GANs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697</cp:revision>
  <dcterms:created xsi:type="dcterms:W3CDTF">2018-01-19T01:41:57Z</dcterms:created>
  <dcterms:modified xsi:type="dcterms:W3CDTF">2022-05-06T01:36:31Z</dcterms:modified>
</cp:coreProperties>
</file>